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20"/>
  </p:notesMasterIdLst>
  <p:handoutMasterIdLst>
    <p:handoutMasterId r:id="rId21"/>
  </p:handoutMasterIdLst>
  <p:sldIdLst>
    <p:sldId id="311" r:id="rId2"/>
    <p:sldId id="274" r:id="rId3"/>
    <p:sldId id="278" r:id="rId4"/>
    <p:sldId id="258" r:id="rId5"/>
    <p:sldId id="280" r:id="rId6"/>
    <p:sldId id="283" r:id="rId7"/>
    <p:sldId id="323" r:id="rId8"/>
    <p:sldId id="264" r:id="rId9"/>
    <p:sldId id="285" r:id="rId10"/>
    <p:sldId id="303" r:id="rId11"/>
    <p:sldId id="325" r:id="rId12"/>
    <p:sldId id="308" r:id="rId13"/>
    <p:sldId id="291" r:id="rId14"/>
    <p:sldId id="268" r:id="rId15"/>
    <p:sldId id="304" r:id="rId16"/>
    <p:sldId id="293" r:id="rId17"/>
    <p:sldId id="294" r:id="rId18"/>
    <p:sldId id="271" r:id="rId19"/>
  </p:sldIdLst>
  <p:sldSz cx="9144000" cy="6858000" type="screen4x3"/>
  <p:notesSz cx="7023100" cy="93091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041"/>
    <a:srgbClr val="C30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CFE68-7385-446A-A22E-F9C4F6AEED6C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5ADA0-D77C-4B2C-9339-3EB25FF63B68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25433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A0D46-8DAC-4E4D-9385-65864ABEA469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0" y="4421822"/>
            <a:ext cx="5618480" cy="418909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F99EB-E700-4620-A0C9-13F23FC1B319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626794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2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70540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11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64578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14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65003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15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650033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17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1498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3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089087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4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46392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5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80148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6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810540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7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83807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8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96580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9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11216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F99EB-E700-4620-A0C9-13F23FC1B319}" type="slidenum">
              <a:rPr lang="es-HN" smtClean="0"/>
              <a:t>10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439616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HN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HN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H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H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HN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HN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35C767-4712-4179-9879-784EC31B5550}" type="datetimeFigureOut">
              <a:rPr lang="es-HN" smtClean="0"/>
              <a:t>26/1/2022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HN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59AE4D-773E-4FBD-B243-62B05639C0BD}" type="slidenum">
              <a:rPr lang="es-HN" smtClean="0"/>
              <a:t>‹Nº›</a:t>
            </a:fld>
            <a:endParaRPr lang="es-H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E51B64-8209-406E-9F80-A2EF2F29A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7824" y="624063"/>
            <a:ext cx="6048672" cy="4677145"/>
          </a:xfrm>
        </p:spPr>
        <p:txBody>
          <a:bodyPr anchor="b">
            <a:noAutofit/>
          </a:bodyPr>
          <a:lstStyle/>
          <a:p>
            <a:pPr algn="ctr"/>
            <a:r>
              <a:rPr lang="es-HN" sz="4800" dirty="0">
                <a:solidFill>
                  <a:schemeClr val="bg1"/>
                </a:solidFill>
                <a:ea typeface="+mn-ea"/>
                <a:cs typeface="Calibri" panose="020F0502020204030204" pitchFamily="34" charset="0"/>
              </a:rPr>
              <a:t>INFORME DEL CONSEJO DE ADMINISTRACION DEL FONDO DE AUXILIO MUTUO (FAM)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229590D0-36A7-4916-B8B7-7035337B3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556792"/>
            <a:ext cx="3176341" cy="2898669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F4995CB8-9F81-48FD-82ED-656018D6F029}"/>
              </a:ext>
            </a:extLst>
          </p:cNvPr>
          <p:cNvSpPr/>
          <p:nvPr/>
        </p:nvSpPr>
        <p:spPr>
          <a:xfrm>
            <a:off x="4772248" y="6309320"/>
            <a:ext cx="4267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HN" b="1" dirty="0">
                <a:latin typeface="Cambria" panose="02040503050406030204" pitchFamily="18" charset="0"/>
                <a:ea typeface="Cambria" panose="02040503050406030204" pitchFamily="18" charset="0"/>
              </a:rPr>
              <a:t>PERIODO:  JULIO  </a:t>
            </a:r>
            <a:r>
              <a:rPr lang="es-H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s-HN" b="1" dirty="0">
                <a:latin typeface="Cambria" panose="02040503050406030204" pitchFamily="18" charset="0"/>
                <a:ea typeface="Cambria" panose="02040503050406030204" pitchFamily="18" charset="0"/>
              </a:rPr>
              <a:t>A  </a:t>
            </a:r>
            <a:r>
              <a:rPr lang="es-H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DICIEMBRE  </a:t>
            </a:r>
            <a:r>
              <a:rPr lang="es-HN" b="1" dirty="0">
                <a:latin typeface="Cambria" panose="02040503050406030204" pitchFamily="18" charset="0"/>
                <a:ea typeface="Cambria" panose="02040503050406030204" pitchFamily="18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532709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 txBox="1">
            <a:spLocks/>
          </p:cNvSpPr>
          <p:nvPr/>
        </p:nvSpPr>
        <p:spPr>
          <a:xfrm>
            <a:off x="1512679" y="188640"/>
            <a:ext cx="7379801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ctr">
              <a:spcBef>
                <a:spcPct val="0"/>
              </a:spcBef>
              <a:buNone/>
              <a:defRPr kumimoji="0" sz="2800" b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HN" dirty="0"/>
              <a:t>PLAN DE AYUDAS SOLIDARIAS INGENIEROS MAYOR DE 80 AÑOS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34378024"/>
              </p:ext>
            </p:extLst>
          </p:nvPr>
        </p:nvGraphicFramePr>
        <p:xfrm>
          <a:off x="809180" y="2132856"/>
          <a:ext cx="7328236" cy="3376925"/>
        </p:xfrm>
        <a:graphic>
          <a:graphicData uri="http://schemas.openxmlformats.org/drawingml/2006/table">
            <a:tbl>
              <a:tblPr/>
              <a:tblGrid>
                <a:gridCol w="3138395">
                  <a:extLst>
                    <a:ext uri="{9D8B030D-6E8A-4147-A177-3AD203B41FA5}">
                      <a16:colId xmlns:a16="http://schemas.microsoft.com/office/drawing/2014/main" xmlns="" val="1843713433"/>
                    </a:ext>
                  </a:extLst>
                </a:gridCol>
                <a:gridCol w="1919006">
                  <a:extLst>
                    <a:ext uri="{9D8B030D-6E8A-4147-A177-3AD203B41FA5}">
                      <a16:colId xmlns:a16="http://schemas.microsoft.com/office/drawing/2014/main" xmlns="" val="1578343596"/>
                    </a:ext>
                  </a:extLst>
                </a:gridCol>
                <a:gridCol w="2270835">
                  <a:extLst>
                    <a:ext uri="{9D8B030D-6E8A-4147-A177-3AD203B41FA5}">
                      <a16:colId xmlns:a16="http://schemas.microsoft.com/office/drawing/2014/main" xmlns="" val="3720553606"/>
                    </a:ext>
                  </a:extLst>
                </a:gridCol>
              </a:tblGrid>
              <a:tr h="548000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Concepto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CICH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Monto en L.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9283041"/>
                  </a:ext>
                </a:extLst>
              </a:tr>
              <a:tr h="244088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s-G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Mayor de 80 años</a:t>
                      </a:r>
                      <a:endParaRPr lang="es-GT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127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8,485.02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0586429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algn="ctr" fontAlgn="ctr"/>
                      <a:endParaRPr lang="es-GT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67,922.55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265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200,000.00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GT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4,658.05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GT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501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67,635.61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GT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36,491.56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2736043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GT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1412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51,586.78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477928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algn="ctr" fontAlgn="ctr"/>
                      <a:endParaRPr lang="es-GT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2209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13,479.27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TOTAL 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GT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 L.    </a:t>
                      </a:r>
                      <a:r>
                        <a:rPr lang="es-G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390,258.84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1664003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7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 txBox="1">
            <a:spLocks/>
          </p:cNvSpPr>
          <p:nvPr/>
        </p:nvSpPr>
        <p:spPr>
          <a:xfrm>
            <a:off x="1242139" y="269854"/>
            <a:ext cx="7379801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defPPr>
              <a:defRPr lang="es-HN"/>
            </a:defPPr>
            <a:lvl1pPr algn="ctr">
              <a:spcBef>
                <a:spcPct val="0"/>
              </a:spcBef>
              <a:buNone/>
              <a:defRPr kumimoji="0" sz="2800" b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HN" dirty="0"/>
              <a:t>PLAN DE AYUDAS SOLIDARIAS AYUDA OBLIGATORIA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  <p:graphicFrame>
        <p:nvGraphicFramePr>
          <p:cNvPr id="3" name="2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75904079"/>
              </p:ext>
            </p:extLst>
          </p:nvPr>
        </p:nvGraphicFramePr>
        <p:xfrm>
          <a:off x="611560" y="2420888"/>
          <a:ext cx="7328236" cy="2433950"/>
        </p:xfrm>
        <a:graphic>
          <a:graphicData uri="http://schemas.openxmlformats.org/drawingml/2006/table">
            <a:tbl>
              <a:tblPr/>
              <a:tblGrid>
                <a:gridCol w="3138395"/>
                <a:gridCol w="1919006"/>
                <a:gridCol w="2270835"/>
              </a:tblGrid>
              <a:tr h="548000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Concepto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CICH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Monto en L.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4408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GT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Menor de 80 años</a:t>
                      </a:r>
                      <a:endParaRPr lang="es-GT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824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77,263.54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pPr algn="ctr" fontAlgn="ctr"/>
                      <a:endParaRPr lang="es-GT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981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37,890.00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1901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200,000.00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GT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2799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200,000.00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GT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5627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67,953.68</a:t>
                      </a:r>
                      <a:endParaRPr lang="es-GT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TOTAL 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GT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 L.    </a:t>
                      </a:r>
                      <a:r>
                        <a:rPr lang="es-G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583,107.12</a:t>
                      </a:r>
                      <a:endParaRPr lang="es-GT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22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pPr algn="ctr"/>
            <a:r>
              <a:rPr lang="es-HN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INGRESOS Y EGRESOS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755576" y="1362050"/>
            <a:ext cx="8153400" cy="756083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FONDO DE AUXILIO MUTUO</a:t>
            </a:r>
            <a:endParaRPr lang="es-HN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88991" y="5013177"/>
            <a:ext cx="8619986" cy="1296145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87425" indent="-987425" algn="just"/>
            <a:r>
              <a:rPr lang="es-HN" sz="2000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Incluye</a:t>
            </a:r>
            <a:r>
              <a:rPr lang="es-HN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 Beneficios otorgados, gastos administrativos y gastos de operación del Edificio de Apartamentos y Centro de Convenciones. </a:t>
            </a: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16785253"/>
              </p:ext>
            </p:extLst>
          </p:nvPr>
        </p:nvGraphicFramePr>
        <p:xfrm>
          <a:off x="467544" y="2128250"/>
          <a:ext cx="8153400" cy="2847279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xmlns="" val="160555933"/>
                    </a:ext>
                  </a:extLst>
                </a:gridCol>
                <a:gridCol w="3544888">
                  <a:extLst>
                    <a:ext uri="{9D8B030D-6E8A-4147-A177-3AD203B41FA5}">
                      <a16:colId xmlns:a16="http://schemas.microsoft.com/office/drawing/2014/main" xmlns="" val="2979247912"/>
                    </a:ext>
                  </a:extLst>
                </a:gridCol>
              </a:tblGrid>
              <a:tr h="702078">
                <a:tc>
                  <a:txBody>
                    <a:bodyPr/>
                    <a:lstStyle/>
                    <a:p>
                      <a:pPr algn="ctr" fontAlgn="ctr"/>
                      <a:r>
                        <a:rPr lang="es-HN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CONCEPTO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MONTO (L)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1829828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pPr algn="l" fontAlgn="t"/>
                      <a:r>
                        <a:rPr lang="es-H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Ingresos  de Operación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18,155,226.33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503255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pPr algn="l" fontAlgn="t"/>
                      <a:r>
                        <a:rPr lang="es-H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Egresos (</a:t>
                      </a:r>
                      <a:r>
                        <a:rPr lang="es-H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operación y mantenimiento</a:t>
                      </a:r>
                      <a:r>
                        <a:rPr lang="es-H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HN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11,523,801.74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7771007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Excedente de Operación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L.</a:t>
                      </a:r>
                      <a:r>
                        <a:rPr lang="es-HN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HN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6,631,424.593</a:t>
                      </a:r>
                      <a:endParaRPr lang="es-HN" sz="2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9747547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48583" y="126876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H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9323752"/>
              </p:ext>
            </p:extLst>
          </p:nvPr>
        </p:nvGraphicFramePr>
        <p:xfrm>
          <a:off x="612648" y="2924944"/>
          <a:ext cx="7991799" cy="2265820"/>
        </p:xfrm>
        <a:graphic>
          <a:graphicData uri="http://schemas.openxmlformats.org/drawingml/2006/table">
            <a:tbl>
              <a:tblPr/>
              <a:tblGrid>
                <a:gridCol w="5308193">
                  <a:extLst>
                    <a:ext uri="{9D8B030D-6E8A-4147-A177-3AD203B41FA5}">
                      <a16:colId xmlns:a16="http://schemas.microsoft.com/office/drawing/2014/main" xmlns="" val="160555933"/>
                    </a:ext>
                  </a:extLst>
                </a:gridCol>
                <a:gridCol w="2683606">
                  <a:extLst>
                    <a:ext uri="{9D8B030D-6E8A-4147-A177-3AD203B41FA5}">
                      <a16:colId xmlns:a16="http://schemas.microsoft.com/office/drawing/2014/main" xmlns="" val="2979247912"/>
                    </a:ext>
                  </a:extLst>
                </a:gridCol>
              </a:tblGrid>
              <a:tr h="453164">
                <a:tc>
                  <a:txBody>
                    <a:bodyPr/>
                    <a:lstStyle/>
                    <a:p>
                      <a:pPr algn="ctr" fontAlgn="ctr"/>
                      <a:r>
                        <a:rPr lang="es-HN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Gastos</a:t>
                      </a:r>
                      <a:r>
                        <a:rPr lang="es-HN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por Depreciación</a:t>
                      </a:r>
                      <a:endParaRPr lang="es-HN" sz="2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Lempiras</a:t>
                      </a:r>
                      <a:r>
                        <a:rPr lang="es-HN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es-HN" sz="2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1829828"/>
                  </a:ext>
                </a:extLst>
              </a:tr>
              <a:tr h="453164">
                <a:tc>
                  <a:txBody>
                    <a:bodyPr/>
                    <a:lstStyle/>
                    <a:p>
                      <a:pPr algn="l" fontAlgn="t"/>
                      <a:r>
                        <a:rPr lang="es-H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Edificio de Apartamentos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167,790.06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503255"/>
                  </a:ext>
                </a:extLst>
              </a:tr>
              <a:tr h="453164">
                <a:tc>
                  <a:txBody>
                    <a:bodyPr/>
                    <a:lstStyle/>
                    <a:p>
                      <a:pPr algn="l" fontAlgn="t"/>
                      <a:r>
                        <a:rPr lang="es-GT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Centro de Convenciones 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GT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167,575.32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3164">
                <a:tc>
                  <a:txBody>
                    <a:bodyPr/>
                    <a:lstStyle/>
                    <a:p>
                      <a:pPr algn="l" fontAlgn="t"/>
                      <a:r>
                        <a:rPr lang="es-GT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Depreciación de Mobiliario</a:t>
                      </a:r>
                      <a:r>
                        <a:rPr lang="es-GT" sz="2400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y Equipo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H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158,098.14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3164">
                <a:tc>
                  <a:txBody>
                    <a:bodyPr/>
                    <a:lstStyle/>
                    <a:p>
                      <a:pPr algn="ctr" fontAlgn="t"/>
                      <a:r>
                        <a:rPr lang="es-GT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</a:t>
                      </a:r>
                      <a:endParaRPr lang="es-HN" sz="2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HN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493,463.52</a:t>
                      </a:r>
                      <a:endParaRPr lang="es-HN" sz="2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7771007"/>
                  </a:ext>
                </a:extLst>
              </a:tr>
            </a:tbl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 vert="horz" anchor="ctr">
            <a:normAutofit/>
          </a:bodyPr>
          <a:lstStyle/>
          <a:p>
            <a:pPr algn="ctr"/>
            <a:r>
              <a:rPr lang="es-HN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Gastos por Depreciación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03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08320" cy="990600"/>
          </a:xfrm>
        </p:spPr>
        <p:txBody>
          <a:bodyPr vert="horz" anchor="ctr">
            <a:normAutofit/>
          </a:bodyPr>
          <a:lstStyle/>
          <a:p>
            <a:pPr algn="ctr"/>
            <a:r>
              <a:rPr lang="es-HN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INVERSIONES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50456" y="1484784"/>
            <a:ext cx="81534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s-GT" b="1" dirty="0"/>
              <a:t> </a:t>
            </a:r>
            <a:r>
              <a:rPr lang="es-HN" b="1" dirty="0">
                <a:latin typeface="Cambria" panose="02040503050406030204" pitchFamily="18" charset="0"/>
                <a:ea typeface="Cambria" panose="02040503050406030204" pitchFamily="18" charset="0"/>
              </a:rPr>
              <a:t>Monto de </a:t>
            </a:r>
            <a:r>
              <a:rPr lang="es-H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Inversiones</a:t>
            </a:r>
            <a:endParaRPr lang="es-HN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118831"/>
              </p:ext>
            </p:extLst>
          </p:nvPr>
        </p:nvGraphicFramePr>
        <p:xfrm>
          <a:off x="895290" y="2204864"/>
          <a:ext cx="7308812" cy="3384000"/>
        </p:xfrm>
        <a:graphic>
          <a:graphicData uri="http://schemas.openxmlformats.org/drawingml/2006/table">
            <a:tbl>
              <a:tblPr/>
              <a:tblGrid>
                <a:gridCol w="4468798">
                  <a:extLst>
                    <a:ext uri="{9D8B030D-6E8A-4147-A177-3AD203B41FA5}">
                      <a16:colId xmlns:a16="http://schemas.microsoft.com/office/drawing/2014/main" xmlns="" val="2271635954"/>
                    </a:ext>
                  </a:extLst>
                </a:gridCol>
                <a:gridCol w="2840014">
                  <a:extLst>
                    <a:ext uri="{9D8B030D-6E8A-4147-A177-3AD203B41FA5}">
                      <a16:colId xmlns:a16="http://schemas.microsoft.com/office/drawing/2014/main" xmlns="" val="3693665019"/>
                    </a:ext>
                  </a:extLst>
                </a:gridCol>
              </a:tblGrid>
              <a:tr h="846000">
                <a:tc>
                  <a:txBody>
                    <a:bodyPr/>
                    <a:lstStyle/>
                    <a:p>
                      <a:pPr algn="ctr" fontAlgn="b"/>
                      <a:r>
                        <a:rPr lang="es-HN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Descripción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Monto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0133534"/>
                  </a:ext>
                </a:extLst>
              </a:tr>
              <a:tr h="846000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s-HN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Monto Depósitos a Julio </a:t>
                      </a:r>
                      <a:r>
                        <a:rPr lang="es-HN" sz="2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es-HN" sz="2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129,571,045.30</a:t>
                      </a:r>
                      <a:endParaRPr lang="es-GT" sz="2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0353306"/>
                  </a:ext>
                </a:extLst>
              </a:tr>
              <a:tr h="846000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s-HN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Monto Depósitos a </a:t>
                      </a:r>
                      <a:r>
                        <a:rPr lang="es-GT" sz="2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Diciembre </a:t>
                      </a:r>
                      <a:r>
                        <a:rPr lang="es-GT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GT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129,171,902.970</a:t>
                      </a:r>
                      <a:endParaRPr lang="es-GT" sz="2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46000">
                <a:tc>
                  <a:txBody>
                    <a:bodyPr/>
                    <a:lstStyle/>
                    <a:p>
                      <a:pPr algn="ctr" fontAlgn="b"/>
                      <a:r>
                        <a:rPr lang="es-GT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Variación del </a:t>
                      </a:r>
                      <a:r>
                        <a:rPr lang="es-GT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1%</a:t>
                      </a:r>
                      <a:endParaRPr lang="es-GT" sz="2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L.</a:t>
                      </a:r>
                      <a:r>
                        <a:rPr lang="es-GT" sz="2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GT" sz="2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399,142.33</a:t>
                      </a:r>
                      <a:endParaRPr lang="es-GT" sz="2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5869373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8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s-GT" sz="36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GT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GT" sz="36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</a:t>
            </a:r>
            <a:r>
              <a:rPr lang="es-GT" sz="3600" b="1" dirty="0">
                <a:latin typeface="Cambria" panose="02040503050406030204" pitchFamily="18" charset="0"/>
                <a:cs typeface="Calibri" panose="020F0502020204030204" pitchFamily="34" charset="0"/>
              </a:rPr>
              <a:t>DEPÓSITOS A PLAZO FIJO</a:t>
            </a:r>
            <a:r>
              <a:rPr lang="es-GT" sz="3600" b="1" dirty="0">
                <a:latin typeface="Cambria" panose="02040503050406030204" pitchFamily="18" charset="0"/>
              </a:rPr>
              <a:t> </a:t>
            </a:r>
            <a:r>
              <a:rPr lang="es-HN" sz="3600" dirty="0">
                <a:latin typeface="Cambria" panose="02040503050406030204" pitchFamily="18" charset="0"/>
              </a:rPr>
              <a:t/>
            </a:r>
            <a:br>
              <a:rPr lang="es-HN" sz="3600" dirty="0">
                <a:latin typeface="Cambria" panose="02040503050406030204" pitchFamily="18" charset="0"/>
              </a:rPr>
            </a:br>
            <a:endParaRPr lang="es-HN" sz="3600" b="1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56812"/>
              </p:ext>
            </p:extLst>
          </p:nvPr>
        </p:nvGraphicFramePr>
        <p:xfrm>
          <a:off x="323528" y="1988840"/>
          <a:ext cx="8568952" cy="2978805"/>
        </p:xfrm>
        <a:graphic>
          <a:graphicData uri="http://schemas.openxmlformats.org/drawingml/2006/table">
            <a:tbl>
              <a:tblPr/>
              <a:tblGrid>
                <a:gridCol w="6090330">
                  <a:extLst>
                    <a:ext uri="{9D8B030D-6E8A-4147-A177-3AD203B41FA5}">
                      <a16:colId xmlns:a16="http://schemas.microsoft.com/office/drawing/2014/main" xmlns="" val="2271635954"/>
                    </a:ext>
                  </a:extLst>
                </a:gridCol>
                <a:gridCol w="2478622">
                  <a:extLst>
                    <a:ext uri="{9D8B030D-6E8A-4147-A177-3AD203B41FA5}">
                      <a16:colId xmlns:a16="http://schemas.microsoft.com/office/drawing/2014/main" xmlns="" val="3693665019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pPr algn="ctr" fontAlgn="b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Descripción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Monto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0133534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Inversiones en Certificado Moneda</a:t>
                      </a:r>
                      <a:r>
                        <a:rPr lang="es-HN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Nacional 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L.90,946,981.32</a:t>
                      </a:r>
                    </a:p>
                    <a:p>
                      <a:pPr algn="r" fontAlgn="b"/>
                      <a:endParaRPr lang="es-GT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0353306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Inversiones en Certificado Moneda</a:t>
                      </a:r>
                      <a:r>
                        <a:rPr lang="es-HN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Extranjera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lang="es-GT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$</a:t>
                      </a:r>
                      <a:r>
                        <a:rPr lang="es-G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GT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1,558,292.77</a:t>
                      </a:r>
                      <a:endParaRPr lang="es-GT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  <a:p>
                      <a:pPr algn="r" fontAlgn="b"/>
                      <a:endParaRPr lang="es-GT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17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3096" y="260648"/>
            <a:ext cx="8153400" cy="990600"/>
          </a:xfrm>
        </p:spPr>
        <p:txBody>
          <a:bodyPr vert="horz" anchor="ctr">
            <a:normAutofit/>
          </a:bodyPr>
          <a:lstStyle/>
          <a:p>
            <a:pPr algn="ctr"/>
            <a:r>
              <a:rPr lang="es-G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Edificio de Apartamentos </a:t>
            </a:r>
            <a:r>
              <a:rPr lang="es-GT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Popol-Nah</a:t>
            </a:r>
            <a:endParaRPr lang="es-HN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7544" y="1535728"/>
            <a:ext cx="8290624" cy="104016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H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39584250"/>
              </p:ext>
            </p:extLst>
          </p:nvPr>
        </p:nvGraphicFramePr>
        <p:xfrm>
          <a:off x="524483" y="2055808"/>
          <a:ext cx="8123603" cy="3554584"/>
        </p:xfrm>
        <a:graphic>
          <a:graphicData uri="http://schemas.openxmlformats.org/drawingml/2006/table">
            <a:tbl>
              <a:tblPr/>
              <a:tblGrid>
                <a:gridCol w="5055629">
                  <a:extLst>
                    <a:ext uri="{9D8B030D-6E8A-4147-A177-3AD203B41FA5}">
                      <a16:colId xmlns:a16="http://schemas.microsoft.com/office/drawing/2014/main" xmlns="" val="1668581637"/>
                    </a:ext>
                  </a:extLst>
                </a:gridCol>
                <a:gridCol w="3067974">
                  <a:extLst>
                    <a:ext uri="{9D8B030D-6E8A-4147-A177-3AD203B41FA5}">
                      <a16:colId xmlns:a16="http://schemas.microsoft.com/office/drawing/2014/main" xmlns="" val="1878229538"/>
                    </a:ext>
                  </a:extLst>
                </a:gridCol>
              </a:tblGrid>
              <a:tr h="888646">
                <a:tc>
                  <a:txBody>
                    <a:bodyPr/>
                    <a:lstStyle/>
                    <a:p>
                      <a:pPr algn="ctr" fontAlgn="ctr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CONCEPTO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MONTO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9277700"/>
                  </a:ext>
                </a:extLst>
              </a:tr>
              <a:tr h="888646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s-HN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Ingresos  de Operación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742,625.55</a:t>
                      </a:r>
                      <a:endParaRPr lang="es-GT" sz="2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2734844"/>
                  </a:ext>
                </a:extLst>
              </a:tr>
              <a:tr h="888646">
                <a:tc>
                  <a:txBody>
                    <a:bodyPr/>
                    <a:lstStyle/>
                    <a:p>
                      <a:pPr marL="87313" indent="0" algn="l" fontAlgn="t"/>
                      <a:r>
                        <a:rPr lang="es-H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Egresos(operación y mantenimiento)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HN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584,563.74    </a:t>
                      </a:r>
                      <a:endParaRPr lang="es-HN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433008"/>
                  </a:ext>
                </a:extLst>
              </a:tr>
              <a:tr h="888646">
                <a:tc>
                  <a:txBody>
                    <a:bodyPr/>
                    <a:lstStyle/>
                    <a:p>
                      <a:pPr algn="ctr" fontAlgn="b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Utilidad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L.  </a:t>
                      </a:r>
                      <a:r>
                        <a:rPr lang="es-HN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158,061.81</a:t>
                      </a:r>
                      <a:endParaRPr lang="es-HN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5888530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10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pPr algn="ctr"/>
            <a:r>
              <a:rPr lang="es-G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de Convenciones</a:t>
            </a:r>
            <a:endParaRPr lang="es-HN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9488316"/>
              </p:ext>
            </p:extLst>
          </p:nvPr>
        </p:nvGraphicFramePr>
        <p:xfrm>
          <a:off x="395536" y="2060848"/>
          <a:ext cx="8280920" cy="3288368"/>
        </p:xfrm>
        <a:graphic>
          <a:graphicData uri="http://schemas.openxmlformats.org/drawingml/2006/table">
            <a:tbl>
              <a:tblPr/>
              <a:tblGrid>
                <a:gridCol w="5572493">
                  <a:extLst>
                    <a:ext uri="{9D8B030D-6E8A-4147-A177-3AD203B41FA5}">
                      <a16:colId xmlns:a16="http://schemas.microsoft.com/office/drawing/2014/main" xmlns="" val="4214806712"/>
                    </a:ext>
                  </a:extLst>
                </a:gridCol>
                <a:gridCol w="2708427">
                  <a:extLst>
                    <a:ext uri="{9D8B030D-6E8A-4147-A177-3AD203B41FA5}">
                      <a16:colId xmlns:a16="http://schemas.microsoft.com/office/drawing/2014/main" xmlns="" val="397784349"/>
                    </a:ext>
                  </a:extLst>
                </a:gridCol>
              </a:tblGrid>
              <a:tr h="781219">
                <a:tc>
                  <a:txBody>
                    <a:bodyPr/>
                    <a:lstStyle/>
                    <a:p>
                      <a:pPr algn="ctr" fontAlgn="ctr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CONCEPTO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MONTO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656253"/>
                  </a:ext>
                </a:extLst>
              </a:tr>
              <a:tr h="860342">
                <a:tc>
                  <a:txBody>
                    <a:bodyPr/>
                    <a:lstStyle/>
                    <a:p>
                      <a:pPr marL="87313" indent="0" algn="l" fontAlgn="t"/>
                      <a:r>
                        <a:rPr lang="es-HN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Ingresos  de Operación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212,559.32</a:t>
                      </a:r>
                      <a:endParaRPr lang="es-HN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r" fontAlgn="b"/>
                      <a:endParaRPr lang="es-HN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6284471"/>
                  </a:ext>
                </a:extLst>
              </a:tr>
              <a:tr h="781219">
                <a:tc>
                  <a:txBody>
                    <a:bodyPr/>
                    <a:lstStyle/>
                    <a:p>
                      <a:pPr marL="87313" indent="0" algn="l" fontAlgn="t">
                        <a:tabLst/>
                      </a:pPr>
                      <a:r>
                        <a:rPr lang="es-HN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Egresos (</a:t>
                      </a:r>
                      <a:r>
                        <a:rPr lang="es-H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Operación y mantenimiento</a:t>
                      </a:r>
                      <a:r>
                        <a:rPr lang="es-HN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HN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511,641.38</a:t>
                      </a:r>
                      <a:endParaRPr lang="es-HN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4133955"/>
                  </a:ext>
                </a:extLst>
              </a:tr>
              <a:tr h="781219">
                <a:tc>
                  <a:txBody>
                    <a:bodyPr/>
                    <a:lstStyle/>
                    <a:p>
                      <a:pPr algn="ctr" fontAlgn="b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Déficit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HN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L.</a:t>
                      </a:r>
                      <a:r>
                        <a:rPr lang="es-HN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s-HN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299,082.06</a:t>
                      </a:r>
                      <a:endParaRPr lang="es-HN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2113463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263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229590D0-36A7-4916-B8B7-7035337B3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188640"/>
            <a:ext cx="2017976" cy="1841567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67544" y="1556792"/>
            <a:ext cx="8153400" cy="504056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HN" sz="4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 Consejo de Administración del FAM Trabaja</a:t>
            </a:r>
            <a:br>
              <a:rPr lang="es-HN" sz="4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es-HN" sz="4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es-HN" sz="4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es-HN" sz="4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Para mejorar los beneficios de los ingenieros </a:t>
            </a:r>
            <a:br>
              <a:rPr lang="es-HN" sz="4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es-HN" sz="4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es-HN" sz="4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es-HN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¡</a:t>
            </a:r>
            <a:r>
              <a:rPr lang="es-HN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GRACIAS POR SU ATENCIÓN!</a:t>
            </a:r>
            <a:endParaRPr lang="es-HN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909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955104" y="228600"/>
            <a:ext cx="8153400" cy="990600"/>
          </a:xfrm>
        </p:spPr>
        <p:txBody>
          <a:bodyPr/>
          <a:lstStyle/>
          <a:p>
            <a:pPr algn="ctr"/>
            <a:r>
              <a:rPr lang="es-MX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Consejo de Administración</a:t>
            </a:r>
            <a:endParaRPr lang="es-H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78101"/>
              </p:ext>
            </p:extLst>
          </p:nvPr>
        </p:nvGraphicFramePr>
        <p:xfrm>
          <a:off x="1187624" y="3212976"/>
          <a:ext cx="6768752" cy="34944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648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03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93462">
                <a:tc>
                  <a:txBody>
                    <a:bodyPr/>
                    <a:lstStyle/>
                    <a:p>
                      <a:pPr algn="just"/>
                      <a:r>
                        <a:rPr lang="es-GT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Presidente</a:t>
                      </a:r>
                      <a:endParaRPr lang="es-HN" sz="24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GT" sz="2400" b="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Ing. </a:t>
                      </a:r>
                      <a:r>
                        <a:rPr lang="es-HN" sz="2400" b="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Ricardo Velásquez Lazo</a:t>
                      </a: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337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GT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Tesorero</a:t>
                      </a:r>
                      <a:endParaRPr lang="es-HN" sz="24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GT" sz="2400" b="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Ing. Andrés Ricardo Larios Sanabria</a:t>
                      </a:r>
                      <a:endParaRPr lang="es-HN" sz="2400" b="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8648">
                <a:tc>
                  <a:txBody>
                    <a:bodyPr/>
                    <a:lstStyle/>
                    <a:p>
                      <a:pPr algn="just"/>
                      <a:r>
                        <a:rPr lang="es-GT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Vocal l</a:t>
                      </a:r>
                      <a:endParaRPr lang="es-HN" sz="24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s-GT" sz="2400" b="0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Ing.</a:t>
                      </a:r>
                      <a:r>
                        <a:rPr kumimoji="0" lang="es-GT" sz="2400" b="0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400" b="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Jorge Rafael Aguilar</a:t>
                      </a:r>
                      <a:r>
                        <a:rPr lang="es-MX" sz="2400" b="0" baseline="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Paredes</a:t>
                      </a:r>
                      <a:endParaRPr kumimoji="0" lang="es-HN" sz="2400" b="0" kern="120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8103">
                <a:tc>
                  <a:txBody>
                    <a:bodyPr/>
                    <a:lstStyle/>
                    <a:p>
                      <a:pPr algn="just"/>
                      <a:r>
                        <a:rPr lang="es-GT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Vocal II</a:t>
                      </a:r>
                      <a:endParaRPr lang="es-HN" sz="24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Ing. </a:t>
                      </a:r>
                      <a:r>
                        <a:rPr kumimoji="0" lang="es-MX" sz="2400" b="0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Alain Adalberto Paz Quezada</a:t>
                      </a:r>
                      <a:endParaRPr kumimoji="0" lang="es-HN" sz="2400" b="0" kern="120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410">
                <a:tc>
                  <a:txBody>
                    <a:bodyPr/>
                    <a:lstStyle/>
                    <a:p>
                      <a:pPr algn="just"/>
                      <a:r>
                        <a:rPr lang="es-GT" sz="24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Vocal III</a:t>
                      </a:r>
                      <a:endParaRPr lang="es-HN" sz="24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es-MX" sz="2400" b="0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Ing. Gerald Ernesto Padgett Lara</a:t>
                      </a:r>
                      <a:endParaRPr kumimoji="0" lang="es-HN" sz="2400" b="0" kern="120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51520" y="1772816"/>
            <a:ext cx="792088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>
                <a:cs typeface="Calibri" panose="020F0502020204030204" pitchFamily="34" charset="0"/>
              </a:rPr>
              <a:t>El Consejo de Administración del Fondo de Auxilio Mutuo (FAM), tal como lo manda nuestra Ley Orgánica y sus Reglamentos, fue nombrado a través de la Junta Directiva del CICH, quedando conformado por los siguientes miembros:</a:t>
            </a:r>
            <a:endParaRPr lang="es-HN" sz="2200" dirty="0">
              <a:cs typeface="Calibri" panose="020F0502020204030204" pitchFamily="34" charset="0"/>
            </a:endParaRPr>
          </a:p>
          <a:p>
            <a:pPr algn="just"/>
            <a:endParaRPr lang="es-HN" sz="2200" dirty="0"/>
          </a:p>
        </p:txBody>
      </p:sp>
    </p:spTree>
    <p:extLst>
      <p:ext uri="{BB962C8B-B14F-4D97-AF65-F5344CB8AC3E}">
        <p14:creationId xmlns:p14="http://schemas.microsoft.com/office/powerpoint/2010/main" val="178120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027112" y="228600"/>
            <a:ext cx="8153400" cy="990600"/>
          </a:xfrm>
        </p:spPr>
        <p:txBody>
          <a:bodyPr/>
          <a:lstStyle/>
          <a:p>
            <a:pPr algn="ctr"/>
            <a:r>
              <a:rPr lang="es-GT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Solicitudes Tramitadas</a:t>
            </a:r>
            <a:endParaRPr lang="es-HN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GT" sz="3200" dirty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El  Consejo celebró durante el período de </a:t>
            </a:r>
            <a:r>
              <a:rPr lang="es-GT" sz="3200" dirty="0" smtClean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Julio </a:t>
            </a:r>
            <a:r>
              <a:rPr lang="es-GT" sz="3200" dirty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a </a:t>
            </a:r>
            <a:r>
              <a:rPr lang="es-GT" sz="3200" dirty="0" smtClean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Diciembre </a:t>
            </a:r>
            <a:r>
              <a:rPr lang="es-GT" sz="3200" dirty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2021:</a:t>
            </a:r>
          </a:p>
          <a:p>
            <a:pPr marL="0" lvl="0" indent="0">
              <a:buNone/>
            </a:pPr>
            <a:endParaRPr lang="es-GT" sz="3200" dirty="0"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GT" sz="3200" dirty="0" smtClean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12 </a:t>
            </a:r>
            <a:r>
              <a:rPr lang="es-GT" sz="3200" dirty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Sesiones Ordinarias y </a:t>
            </a:r>
            <a:r>
              <a:rPr lang="es-GT" sz="3200" dirty="0" smtClean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1 Extraordinaria.</a:t>
            </a:r>
          </a:p>
          <a:p>
            <a:pPr>
              <a:buFont typeface="Wingdings" pitchFamily="2" charset="2"/>
              <a:buChar char="v"/>
            </a:pPr>
            <a:endParaRPr lang="es-GT" sz="3200" dirty="0"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GT" sz="3200" dirty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Atendiendo  un total de </a:t>
            </a:r>
            <a:r>
              <a:rPr lang="es-GT" sz="3200" dirty="0" smtClean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464solicitudes </a:t>
            </a:r>
            <a:r>
              <a:rPr lang="es-GT" sz="3200" dirty="0">
                <a:latin typeface="Cambria" panose="02040503050406030204" pitchFamily="18" charset="0"/>
                <a:ea typeface="Cambria" panose="02040503050406030204" pitchFamily="18" charset="0"/>
                <a:cs typeface="Tahoma" panose="020B0604030504040204" pitchFamily="34" charset="0"/>
              </a:rPr>
              <a:t>distribuidas así:  </a:t>
            </a:r>
            <a:endParaRPr lang="es-HN" sz="3200" dirty="0"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  <a:p>
            <a:endParaRPr lang="es-H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11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569372"/>
              </p:ext>
            </p:extLst>
          </p:nvPr>
        </p:nvGraphicFramePr>
        <p:xfrm>
          <a:off x="1043608" y="1556793"/>
          <a:ext cx="7200800" cy="4076773"/>
        </p:xfrm>
        <a:graphic>
          <a:graphicData uri="http://schemas.openxmlformats.org/drawingml/2006/table">
            <a:tbl>
              <a:tblPr/>
              <a:tblGrid>
                <a:gridCol w="4733030">
                  <a:extLst>
                    <a:ext uri="{9D8B030D-6E8A-4147-A177-3AD203B41FA5}">
                      <a16:colId xmlns:a16="http://schemas.microsoft.com/office/drawing/2014/main" xmlns="" val="650819476"/>
                    </a:ext>
                  </a:extLst>
                </a:gridCol>
                <a:gridCol w="2467770">
                  <a:extLst>
                    <a:ext uri="{9D8B030D-6E8A-4147-A177-3AD203B41FA5}">
                      <a16:colId xmlns:a16="http://schemas.microsoft.com/office/drawing/2014/main" xmlns="" val="3855854442"/>
                    </a:ext>
                  </a:extLst>
                </a:gridCol>
              </a:tblGrid>
              <a:tr h="344373">
                <a:tc>
                  <a:txBody>
                    <a:bodyPr/>
                    <a:lstStyle/>
                    <a:p>
                      <a:pPr algn="ctr" fontAlgn="b"/>
                      <a:r>
                        <a:rPr lang="es-H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CONCEPTO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No. de Solicitudes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5674246"/>
                  </a:ext>
                </a:extLst>
              </a:tr>
              <a:tr h="381075">
                <a:tc>
                  <a:txBody>
                    <a:bodyPr/>
                    <a:lstStyle/>
                    <a:p>
                      <a:pPr algn="l" fontAlgn="ctr"/>
                      <a:r>
                        <a:rPr lang="es-HN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Convenios de pago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137</a:t>
                      </a:r>
                      <a:endParaRPr lang="es-HN" sz="1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8763268"/>
                  </a:ext>
                </a:extLst>
              </a:tr>
              <a:tr h="381075">
                <a:tc>
                  <a:txBody>
                    <a:bodyPr/>
                    <a:lstStyle/>
                    <a:p>
                      <a:pPr algn="l" fontAlgn="ctr"/>
                      <a:r>
                        <a:rPr lang="es-HN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Préstamos </a:t>
                      </a:r>
                      <a:r>
                        <a:rPr lang="es-HN" sz="1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Garantizados</a:t>
                      </a:r>
                      <a:r>
                        <a:rPr lang="es-HN" sz="1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endParaRPr lang="es-HN" sz="1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es-HN" sz="1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26884"/>
                  </a:ext>
                </a:extLst>
              </a:tr>
              <a:tr h="381075">
                <a:tc>
                  <a:txBody>
                    <a:bodyPr/>
                    <a:lstStyle/>
                    <a:p>
                      <a:pPr algn="l" fontAlgn="ctr"/>
                      <a:r>
                        <a:rPr lang="es-HN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Reincorporaciones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</a:t>
                      </a:r>
                      <a:endParaRPr lang="es-HN" sz="1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0388840"/>
                  </a:ext>
                </a:extLst>
              </a:tr>
              <a:tr h="381075">
                <a:tc>
                  <a:txBody>
                    <a:bodyPr/>
                    <a:lstStyle/>
                    <a:p>
                      <a:pPr algn="l" fontAlgn="ctr"/>
                      <a:r>
                        <a:rPr lang="es-HN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Incorporaciones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228</a:t>
                      </a:r>
                      <a:endParaRPr lang="es-HN" sz="1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3658842"/>
                  </a:ext>
                </a:extLst>
              </a:tr>
              <a:tr h="381075">
                <a:tc>
                  <a:txBody>
                    <a:bodyPr/>
                    <a:lstStyle/>
                    <a:p>
                      <a:pPr algn="l" fontAlgn="ctr"/>
                      <a:r>
                        <a:rPr lang="es-HN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Reembolsos a Ing. Mayores de 80 años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</a:t>
                      </a:r>
                      <a:endParaRPr lang="es-HN" sz="1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3444170"/>
                  </a:ext>
                </a:extLst>
              </a:tr>
              <a:tr h="3027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H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Ayudas obligatorias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s-HN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3238583"/>
                  </a:ext>
                </a:extLst>
              </a:tr>
              <a:tr h="381075">
                <a:tc>
                  <a:txBody>
                    <a:bodyPr/>
                    <a:lstStyle/>
                    <a:p>
                      <a:pPr algn="l" fontAlgn="ctr"/>
                      <a:r>
                        <a:rPr lang="es-HN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Beneficios en Vida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es-HN" sz="1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7769995"/>
                  </a:ext>
                </a:extLst>
              </a:tr>
              <a:tr h="381075">
                <a:tc>
                  <a:txBody>
                    <a:bodyPr/>
                    <a:lstStyle/>
                    <a:p>
                      <a:pPr algn="l" fontAlgn="ctr"/>
                      <a:r>
                        <a:rPr lang="es-HN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Auxilio inmediato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es-HN" sz="1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1075">
                <a:tc>
                  <a:txBody>
                    <a:bodyPr/>
                    <a:lstStyle/>
                    <a:p>
                      <a:pPr algn="l" fontAlgn="ctr"/>
                      <a:r>
                        <a:rPr lang="es-HN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Seguro de Vida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es-HN" sz="19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1075"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HN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464</a:t>
                      </a:r>
                      <a:endParaRPr lang="es-HN" sz="19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4921621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  <p:sp>
        <p:nvSpPr>
          <p:cNvPr id="5" name="Título 3"/>
          <p:cNvSpPr txBox="1">
            <a:spLocks/>
          </p:cNvSpPr>
          <p:nvPr/>
        </p:nvSpPr>
        <p:spPr>
          <a:xfrm>
            <a:off x="1438848" y="282959"/>
            <a:ext cx="6477000" cy="864097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3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SOLICITUDES TRAMITADAS</a:t>
            </a:r>
            <a:endParaRPr lang="en-US" sz="36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23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19708"/>
            <a:ext cx="7272808" cy="990600"/>
          </a:xfrm>
        </p:spPr>
        <p:txBody>
          <a:bodyPr vert="horz" anchor="ctr">
            <a:noAutofit/>
          </a:bodyPr>
          <a:lstStyle/>
          <a:p>
            <a:pPr algn="ctr"/>
            <a:r>
              <a:rPr lang="es-HN" sz="3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BENEFICIOS OTORGADOS 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0641610"/>
              </p:ext>
            </p:extLst>
          </p:nvPr>
        </p:nvGraphicFramePr>
        <p:xfrm>
          <a:off x="683568" y="1708233"/>
          <a:ext cx="7632848" cy="4023693"/>
        </p:xfrm>
        <a:graphic>
          <a:graphicData uri="http://schemas.openxmlformats.org/drawingml/2006/table">
            <a:tbl>
              <a:tblPr/>
              <a:tblGrid>
                <a:gridCol w="4257525">
                  <a:extLst>
                    <a:ext uri="{9D8B030D-6E8A-4147-A177-3AD203B41FA5}">
                      <a16:colId xmlns:a16="http://schemas.microsoft.com/office/drawing/2014/main" xmlns="" val="2016558927"/>
                    </a:ext>
                  </a:extLst>
                </a:gridCol>
                <a:gridCol w="3375323">
                  <a:extLst>
                    <a:ext uri="{9D8B030D-6E8A-4147-A177-3AD203B41FA5}">
                      <a16:colId xmlns:a16="http://schemas.microsoft.com/office/drawing/2014/main" xmlns="" val="2638524008"/>
                    </a:ext>
                  </a:extLst>
                </a:gridCol>
              </a:tblGrid>
              <a:tr h="447077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Concepto</a:t>
                      </a:r>
                      <a:endParaRPr lang="es-HN" sz="2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Valor L.</a:t>
                      </a:r>
                      <a:endParaRPr lang="es-HN" sz="2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8657547"/>
                  </a:ext>
                </a:extLst>
              </a:tr>
              <a:tr h="447077">
                <a:tc>
                  <a:txBody>
                    <a:bodyPr/>
                    <a:lstStyle/>
                    <a:p>
                      <a:pPr algn="l" fontAlgn="ctr"/>
                      <a:r>
                        <a:rPr lang="es-G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Seguro de Vida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2,960,000.00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5365376"/>
                  </a:ext>
                </a:extLst>
              </a:tr>
              <a:tr h="447077">
                <a:tc>
                  <a:txBody>
                    <a:bodyPr/>
                    <a:lstStyle/>
                    <a:p>
                      <a:pPr algn="l" fontAlgn="ctr"/>
                      <a:r>
                        <a:rPr lang="es-G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Auxilio Inmediato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1,400,000.00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400625"/>
                  </a:ext>
                </a:extLst>
              </a:tr>
              <a:tr h="447077">
                <a:tc>
                  <a:txBody>
                    <a:bodyPr/>
                    <a:lstStyle/>
                    <a:p>
                      <a:pPr algn="l" fontAlgn="ctr"/>
                      <a:r>
                        <a:rPr lang="es-G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Beneficios en Vida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2,988,737.50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4480731"/>
                  </a:ext>
                </a:extLst>
              </a:tr>
              <a:tr h="447077">
                <a:tc>
                  <a:txBody>
                    <a:bodyPr/>
                    <a:lstStyle/>
                    <a:p>
                      <a:pPr algn="l" fontAlgn="ctr"/>
                      <a:r>
                        <a:rPr lang="es-GT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Préstamos Garantizados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1,190,000.00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7964532"/>
                  </a:ext>
                </a:extLst>
              </a:tr>
              <a:tr h="447077">
                <a:tc>
                  <a:txBody>
                    <a:bodyPr/>
                    <a:lstStyle/>
                    <a:p>
                      <a:pPr algn="l" fontAlgn="ctr"/>
                      <a:r>
                        <a:rPr lang="es-G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Convenios de Pago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3,645,812.74</a:t>
                      </a:r>
                      <a:endParaRPr lang="es-HN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7077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GT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Total FAM</a:t>
                      </a:r>
                      <a:endParaRPr kumimoji="0" lang="es-HN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GT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12,184,550.24</a:t>
                      </a:r>
                      <a:endParaRPr kumimoji="0" lang="es-HN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9149" marR="9149" marT="9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9014914"/>
                  </a:ext>
                </a:extLst>
              </a:tr>
              <a:tr h="447077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GT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Plan de Ayudas Solidarias </a:t>
                      </a:r>
                      <a:endParaRPr kumimoji="0" lang="es-HN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s-HN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</a:t>
                      </a:r>
                      <a:r>
                        <a:rPr kumimoji="0" lang="es-HN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973,366.06</a:t>
                      </a:r>
                      <a:endParaRPr kumimoji="0" lang="es-HN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3480024"/>
                  </a:ext>
                </a:extLst>
              </a:tr>
              <a:tr h="447077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HN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TOTAL FAM-PAS</a:t>
                      </a:r>
                    </a:p>
                  </a:txBody>
                  <a:tcPr marL="9149" marR="9149" marT="9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HN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L.</a:t>
                      </a:r>
                      <a:r>
                        <a:rPr kumimoji="0" lang="es-HN" sz="2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 </a:t>
                      </a:r>
                      <a:r>
                        <a:rPr kumimoji="0" lang="es-HN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13,157,916.30</a:t>
                      </a:r>
                      <a:endParaRPr kumimoji="0" lang="es-HN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9149" marR="9149" marT="9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4425358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0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</a:bodyPr>
          <a:lstStyle/>
          <a:p>
            <a:pPr algn="ctr"/>
            <a:r>
              <a:rPr lang="es-HN" sz="3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SEGURO DE VIDA Y AUXILIO INMEDIATO</a:t>
            </a:r>
          </a:p>
        </p:txBody>
      </p:sp>
      <p:sp>
        <p:nvSpPr>
          <p:cNvPr id="9" name="1 Marcador de texto"/>
          <p:cNvSpPr txBox="1">
            <a:spLocks/>
          </p:cNvSpPr>
          <p:nvPr/>
        </p:nvSpPr>
        <p:spPr>
          <a:xfrm>
            <a:off x="612648" y="1556792"/>
            <a:ext cx="7703768" cy="34803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Durante el período ocurrió el deceso de </a:t>
            </a:r>
            <a:r>
              <a:rPr lang="es-GT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miembros  </a:t>
            </a:r>
            <a:endParaRPr lang="es-H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49386568"/>
              </p:ext>
            </p:extLst>
          </p:nvPr>
        </p:nvGraphicFramePr>
        <p:xfrm>
          <a:off x="251520" y="1904822"/>
          <a:ext cx="8568952" cy="4400379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3777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12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00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1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82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874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530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64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No.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NOMBRE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CICH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FECHA DECESO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VALOR PAGADO SEGURO DE VIDA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VALOR PAGADO AUXILIO INMEDIATO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OBSERVACIONES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1000" b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HN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Edgardo </a:t>
                      </a:r>
                      <a:r>
                        <a:rPr lang="es-ES" sz="1200" dirty="0" err="1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Durón</a:t>
                      </a: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 Valeriano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77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24/11/2021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0.00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25,000.00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Ya había gozado del Beneficio en Vida  y perdió el 75% del Auxilio Inmediato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1000" b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HN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Herman Aparicio Velásquez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216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06/10/2021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Ya había gozado del Beneficio en Vida  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1000" b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HN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José Roberto Moncada 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265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21/10/2021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Ya había gozado del Beneficio en Vida  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2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1000" b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HN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Raúl Ramón López Robleda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347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24/12/2021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Ya había gozado del Beneficio en Vida  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2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1000" b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HN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Marco Tulio Laitano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362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29/10/2021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Ya había gozado del Beneficio en Vida  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05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1000" b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HN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Armando Billy Corea Flores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871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07/07/2021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370,000.00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GT" sz="11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2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1000" b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HN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Julio Cesar Enamorado 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1117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21/10/2021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370,000.00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GT" sz="11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2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1000" b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HN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José Manuel Martínez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1513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30/08/2021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370,000.00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GT" sz="11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23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1000" b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HN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Ana Isabel Méndez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1742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20/07/2021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370,000.00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GT" sz="11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912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HN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b="1" dirty="0">
                          <a:effectLst/>
                        </a:rPr>
                        <a:t> </a:t>
                      </a:r>
                      <a:endParaRPr lang="es-HN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8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50662809"/>
              </p:ext>
            </p:extLst>
          </p:nvPr>
        </p:nvGraphicFramePr>
        <p:xfrm>
          <a:off x="179512" y="1556792"/>
          <a:ext cx="8640959" cy="4790595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93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45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93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52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31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No.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NOMBRE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CICH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FECHA DECESO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VALOR PAGADO SEGURO DE VIDA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VALOR PAGADO AUXILIO INMEDIATO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000" dirty="0">
                          <a:solidFill>
                            <a:schemeClr val="tx1"/>
                          </a:solidFill>
                          <a:effectLst/>
                        </a:rPr>
                        <a:t>OBSERVACIONES</a:t>
                      </a:r>
                      <a:endParaRPr lang="es-HN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464" marR="29464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900" dirty="0" smtClean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HN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Flavia Clemencia Ochoa 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1901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29/10/2021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370,000.00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4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900" dirty="0" smtClean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HN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Carlos Eduardo Ochoa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2294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19/10/2021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370,000.00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9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900" dirty="0" smtClean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HN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Gustavo Suazo </a:t>
                      </a:r>
                      <a:r>
                        <a:rPr lang="es-ES" sz="1200" dirty="0" err="1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Suazo</a:t>
                      </a: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2759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25/08/2021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No se encontraba cubierto por el fondo.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9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ES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HN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Daniel de Jesús Raudales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2838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31/10/2021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370,000.00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GT" sz="11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9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900" dirty="0" smtClean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HN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Yodie</a:t>
                      </a:r>
                      <a:r>
                        <a:rPr lang="es-ES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 Francisco Fonseca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3901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05/07/2021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370,000.00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GT" sz="1100" dirty="0" smtClean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55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900" dirty="0" smtClean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HN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Amner Jassiel Murillo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6659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01/08/2021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50,000.00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No se encontraba cubierto por el fondo. </a:t>
                      </a:r>
                      <a:r>
                        <a:rPr lang="es-GT" sz="11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 perdió el 50% del Auxilio Inmediato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9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GT" sz="900" dirty="0" smtClean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s-HN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Ricardo Avilés Cáceres 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8159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14/09/2021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50,000.00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No se encontraba cubierto por el fondo. </a:t>
                      </a:r>
                      <a:r>
                        <a:rPr lang="es-GT" sz="11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 perdió el 50% del Auxilio Inmediato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9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HN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Edgardo Nataniel Sevilla </a:t>
                      </a:r>
                      <a:endParaRPr lang="es-HN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77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30/12/2020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25,000.00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1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No se encontraba cubierto por el fondo. </a:t>
                      </a:r>
                      <a:r>
                        <a:rPr lang="es-GT" sz="11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 perdió el 75% del Auxilio Inmediato, falleció en el período anterior y pagado en este. 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9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HN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b="1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Total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b="1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b="1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b="1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2,960,000.00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b="1" dirty="0" smtClean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1,400,000.00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GT" sz="1200" dirty="0"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s-HN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" name="7 Título"/>
          <p:cNvSpPr>
            <a:spLocks noGrp="1"/>
          </p:cNvSpPr>
          <p:nvPr>
            <p:ph type="title"/>
          </p:nvPr>
        </p:nvSpPr>
        <p:spPr>
          <a:xfrm>
            <a:off x="81108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s-HN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SEGURO DE VIDA Y AUXILIO INMEDIATO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8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0903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s-HN" sz="3600" b="1" dirty="0">
                <a:solidFill>
                  <a:srgbClr val="00206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BENEFICIOS EN VIDA</a:t>
            </a:r>
          </a:p>
        </p:txBody>
      </p:sp>
      <p:sp>
        <p:nvSpPr>
          <p:cNvPr id="4" name="1 Marcador de texto"/>
          <p:cNvSpPr txBox="1">
            <a:spLocks/>
          </p:cNvSpPr>
          <p:nvPr/>
        </p:nvSpPr>
        <p:spPr>
          <a:xfrm>
            <a:off x="251520" y="836712"/>
            <a:ext cx="8640960" cy="46094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HN" sz="1600" b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96774"/>
              </p:ext>
            </p:extLst>
          </p:nvPr>
        </p:nvGraphicFramePr>
        <p:xfrm>
          <a:off x="395536" y="2276872"/>
          <a:ext cx="8369424" cy="2822712"/>
        </p:xfrm>
        <a:graphic>
          <a:graphicData uri="http://schemas.openxmlformats.org/drawingml/2006/table">
            <a:tbl>
              <a:tblPr/>
              <a:tblGrid>
                <a:gridCol w="4824536">
                  <a:extLst>
                    <a:ext uri="{9D8B030D-6E8A-4147-A177-3AD203B41FA5}">
                      <a16:colId xmlns:a16="http://schemas.microsoft.com/office/drawing/2014/main" xmlns="" val="3216821746"/>
                    </a:ext>
                  </a:extLst>
                </a:gridCol>
                <a:gridCol w="3544888">
                  <a:extLst>
                    <a:ext uri="{9D8B030D-6E8A-4147-A177-3AD203B41FA5}">
                      <a16:colId xmlns:a16="http://schemas.microsoft.com/office/drawing/2014/main" xmlns="" val="1505859524"/>
                    </a:ext>
                  </a:extLst>
                </a:gridCol>
              </a:tblGrid>
              <a:tr h="705678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CONCEPTO</a:t>
                      </a:r>
                      <a:endParaRPr lang="es-HN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MONTO L.</a:t>
                      </a:r>
                      <a:endParaRPr lang="es-HN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0163598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algn="l" fontAlgn="ctr"/>
                      <a:r>
                        <a:rPr lang="es-G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 Vejez</a:t>
                      </a:r>
                      <a:endParaRPr lang="es-HN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2,934.737.50</a:t>
                      </a:r>
                      <a:endParaRPr lang="es-HN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9973588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algn="l" fontAlgn="ctr"/>
                      <a:r>
                        <a:rPr lang="es-GT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a:t>Invalidez</a:t>
                      </a:r>
                      <a:endParaRPr lang="es-HN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54,000.00</a:t>
                      </a:r>
                      <a:endParaRPr lang="es-HN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3601953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</a:t>
                      </a:r>
                      <a:endParaRPr lang="es-HN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L.</a:t>
                      </a:r>
                      <a:r>
                        <a:rPr lang="es-GT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s-GT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2,988,737.50</a:t>
                      </a:r>
                      <a:endParaRPr lang="es-HN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8357744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02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5301208"/>
          </a:xfrm>
        </p:spPr>
        <p:txBody>
          <a:bodyPr anchor="ctr">
            <a:noAutofit/>
          </a:bodyPr>
          <a:lstStyle/>
          <a:p>
            <a:pPr marL="1528763" indent="-1528763" algn="just">
              <a:buNone/>
            </a:pPr>
            <a:r>
              <a:rPr lang="es-GT" sz="1600" b="1" dirty="0">
                <a:ea typeface="Cambria" panose="02040503050406030204" pitchFamily="18" charset="0"/>
                <a:cs typeface="Calibri" panose="020F0502020204030204" pitchFamily="34" charset="0"/>
              </a:rPr>
              <a:t>a) </a:t>
            </a:r>
            <a:r>
              <a:rPr lang="es-GT" sz="1600" b="1" dirty="0"/>
              <a:t>PRÉSTAMOS PERSONALES </a:t>
            </a:r>
          </a:p>
          <a:p>
            <a:pPr marL="536575" indent="-536575" algn="just">
              <a:buFont typeface="Wingdings" panose="05000000000000000000" pitchFamily="2" charset="2"/>
              <a:buChar char="v"/>
              <a:tabLst>
                <a:tab pos="174625" algn="l"/>
                <a:tab pos="261938" algn="l"/>
              </a:tabLst>
            </a:pPr>
            <a:r>
              <a:rPr lang="es-GT" sz="1600" dirty="0"/>
              <a:t>Se aprobaron </a:t>
            </a:r>
            <a:r>
              <a:rPr lang="es-GT" sz="1600" b="1" dirty="0" smtClean="0"/>
              <a:t>20</a:t>
            </a:r>
            <a:r>
              <a:rPr lang="es-GT" sz="1600" dirty="0" smtClean="0"/>
              <a:t> </a:t>
            </a:r>
            <a:r>
              <a:rPr lang="es-GT" sz="1600" dirty="0"/>
              <a:t>solicitudes de Préstamo Garantizado otorgando un monto total de L. </a:t>
            </a:r>
            <a:r>
              <a:rPr lang="es-HN" sz="1600" b="1" dirty="0" smtClean="0"/>
              <a:t>1,190,000.00 </a:t>
            </a:r>
            <a:r>
              <a:rPr lang="es-ES" sz="1600" dirty="0"/>
              <a:t>en lo que va del período han cancelado en concepto </a:t>
            </a:r>
            <a:r>
              <a:rPr lang="es-ES" sz="1600" dirty="0" smtClean="0"/>
              <a:t>un </a:t>
            </a:r>
            <a:r>
              <a:rPr lang="es-ES" sz="1600" dirty="0"/>
              <a:t>monto de </a:t>
            </a:r>
            <a:r>
              <a:rPr lang="es-ES" sz="1600" b="1" dirty="0" smtClean="0"/>
              <a:t>L.178,449.68,</a:t>
            </a:r>
            <a:r>
              <a:rPr lang="es-ES" sz="1600" dirty="0" smtClean="0"/>
              <a:t> </a:t>
            </a:r>
            <a:r>
              <a:rPr lang="es-ES" sz="1600" dirty="0"/>
              <a:t>representando en términos porcentuales una recuperación en pago de cuotas equivalente al </a:t>
            </a:r>
            <a:r>
              <a:rPr lang="es-ES" sz="1600" dirty="0" smtClean="0"/>
              <a:t>15%.</a:t>
            </a:r>
            <a:endParaRPr lang="es-HN" sz="1000" dirty="0"/>
          </a:p>
          <a:p>
            <a:pPr marL="1528763" indent="-1528763" algn="just">
              <a:buNone/>
            </a:pPr>
            <a:r>
              <a:rPr lang="es-HN" sz="1600" b="1" dirty="0"/>
              <a:t>b)</a:t>
            </a:r>
            <a:r>
              <a:rPr lang="es-HN" sz="1600" dirty="0"/>
              <a:t> </a:t>
            </a:r>
            <a:r>
              <a:rPr lang="es-HN" sz="1600" b="1" dirty="0"/>
              <a:t>PRÉSTAMOS DE APOYO COVID-1-19 Y COVID-2-19</a:t>
            </a:r>
          </a:p>
          <a:p>
            <a:pPr marL="536575" indent="-536575" algn="just">
              <a:buFont typeface="Wingdings" panose="05000000000000000000" pitchFamily="2" charset="2"/>
              <a:buChar char="v"/>
            </a:pPr>
            <a:r>
              <a:rPr lang="es-ES" sz="1600" dirty="0"/>
              <a:t>El Consejo de Administración debido a la emergencia de la pandemia y en apoyo al colegiado aprobó </a:t>
            </a:r>
            <a:r>
              <a:rPr lang="es-ES" sz="1600" b="1" dirty="0"/>
              <a:t>327</a:t>
            </a:r>
            <a:r>
              <a:rPr lang="es-ES" sz="1600" dirty="0"/>
              <a:t> solicitudes de Préstamo de apoyo Covid-19 por un monto total de </a:t>
            </a:r>
            <a:r>
              <a:rPr lang="es-ES" sz="1600" b="1" dirty="0"/>
              <a:t>L. </a:t>
            </a:r>
            <a:r>
              <a:rPr lang="es-ES" sz="1600" b="1" dirty="0" smtClean="0"/>
              <a:t>6,540,000.00 </a:t>
            </a:r>
            <a:r>
              <a:rPr lang="es-ES" sz="1600" dirty="0"/>
              <a:t>en lo que va del período han cancelado en concepto de cuotas un monto </a:t>
            </a:r>
            <a:r>
              <a:rPr lang="es-ES" sz="1600" b="1" dirty="0"/>
              <a:t>L. </a:t>
            </a:r>
            <a:r>
              <a:rPr lang="es-ES" sz="1600" b="1" dirty="0" smtClean="0"/>
              <a:t>1,666,774.45 </a:t>
            </a:r>
            <a:r>
              <a:rPr lang="es-ES" sz="1600" dirty="0"/>
              <a:t>y </a:t>
            </a:r>
            <a:r>
              <a:rPr lang="es-ES" sz="1600" b="1" dirty="0"/>
              <a:t>187 </a:t>
            </a:r>
            <a:r>
              <a:rPr lang="es-ES" sz="1600" dirty="0"/>
              <a:t>solicitudes de Préstamo de apoyo Covid-19-2 por un monto de L. </a:t>
            </a:r>
            <a:r>
              <a:rPr lang="es-ES" sz="1600" dirty="0" smtClean="0"/>
              <a:t>5,220,000.00 </a:t>
            </a:r>
            <a:r>
              <a:rPr lang="es-ES" sz="1600" dirty="0"/>
              <a:t>de los cuales el CICH aportó para este </a:t>
            </a:r>
            <a:r>
              <a:rPr lang="es-ES" sz="1600" dirty="0" smtClean="0"/>
              <a:t>beneficio otorgo </a:t>
            </a:r>
            <a:r>
              <a:rPr lang="es-ES" sz="1600" b="1" dirty="0"/>
              <a:t>L. 2,000,000.00</a:t>
            </a:r>
            <a:r>
              <a:rPr lang="es-ES" sz="1600" dirty="0" smtClean="0"/>
              <a:t>, y  </a:t>
            </a:r>
            <a:r>
              <a:rPr lang="es-ES" sz="1600" dirty="0"/>
              <a:t>en lo que va del período han cancelado </a:t>
            </a:r>
            <a:r>
              <a:rPr lang="es-ES" sz="1600" dirty="0" smtClean="0"/>
              <a:t>un </a:t>
            </a:r>
            <a:r>
              <a:rPr lang="es-ES" sz="1600" dirty="0"/>
              <a:t>monto de </a:t>
            </a:r>
            <a:r>
              <a:rPr lang="es-ES" sz="1600" b="1" dirty="0"/>
              <a:t>L. </a:t>
            </a:r>
            <a:r>
              <a:rPr lang="es-ES" sz="1600" b="1" dirty="0" smtClean="0"/>
              <a:t>691,084.48</a:t>
            </a:r>
            <a:r>
              <a:rPr lang="es-ES" sz="1600" dirty="0" smtClean="0"/>
              <a:t>.</a:t>
            </a:r>
            <a:endParaRPr lang="es-ES" sz="1600" dirty="0"/>
          </a:p>
          <a:p>
            <a:pPr marL="1528763" indent="-1528763" algn="just">
              <a:buFont typeface="Wingdings" panose="05000000000000000000" pitchFamily="2" charset="2"/>
              <a:buChar char="v"/>
            </a:pPr>
            <a:endParaRPr lang="es-HN" sz="1000" dirty="0"/>
          </a:p>
          <a:p>
            <a:pPr marL="1528763" indent="-1528763" algn="just">
              <a:buNone/>
            </a:pPr>
            <a:r>
              <a:rPr lang="es-GT" sz="1600" b="1" dirty="0"/>
              <a:t>c) CONVENIOS DE PAGO, PARA CUBRIR CUOTAS  EN MORA</a:t>
            </a:r>
            <a:r>
              <a:rPr lang="es-GT" sz="1600" dirty="0"/>
              <a:t> </a:t>
            </a:r>
            <a:endParaRPr lang="es-HN" sz="1600" dirty="0"/>
          </a:p>
          <a:p>
            <a:pPr marL="536575" indent="-536575" algn="just">
              <a:buFont typeface="Wingdings" panose="05000000000000000000" pitchFamily="2" charset="2"/>
              <a:buChar char="v"/>
            </a:pPr>
            <a:r>
              <a:rPr lang="es-ES" sz="1600" dirty="0"/>
              <a:t>En el período de julio </a:t>
            </a:r>
            <a:r>
              <a:rPr lang="es-ES" sz="1600" dirty="0"/>
              <a:t>a</a:t>
            </a:r>
            <a:r>
              <a:rPr lang="es-ES" sz="1600" dirty="0" smtClean="0"/>
              <a:t> diciembre </a:t>
            </a:r>
            <a:r>
              <a:rPr lang="es-ES" sz="1600" dirty="0"/>
              <a:t>2021, se aprobó la suscripción de Convenios de pago a </a:t>
            </a:r>
            <a:r>
              <a:rPr lang="es-ES" sz="1600" b="1" dirty="0" smtClean="0"/>
              <a:t>137</a:t>
            </a:r>
            <a:r>
              <a:rPr lang="es-ES" sz="1600" dirty="0" smtClean="0"/>
              <a:t> </a:t>
            </a:r>
            <a:r>
              <a:rPr lang="es-ES" sz="1600" dirty="0"/>
              <a:t>colegiados de los cuales se percibió una prima por L. </a:t>
            </a:r>
            <a:r>
              <a:rPr lang="es-ES" sz="1600" b="1" dirty="0" smtClean="0"/>
              <a:t>572,337.72,</a:t>
            </a:r>
            <a:r>
              <a:rPr lang="es-ES" sz="1600" dirty="0" smtClean="0"/>
              <a:t> </a:t>
            </a:r>
            <a:r>
              <a:rPr lang="es-ES" sz="1600" dirty="0"/>
              <a:t>el monto que se financió fue por un total de </a:t>
            </a:r>
            <a:r>
              <a:rPr lang="es-ES" sz="1600" b="1" dirty="0"/>
              <a:t>L</a:t>
            </a:r>
            <a:r>
              <a:rPr lang="es-ES" sz="1600" dirty="0"/>
              <a:t>. </a:t>
            </a:r>
            <a:r>
              <a:rPr lang="es-ES" sz="1600" b="1" dirty="0" smtClean="0"/>
              <a:t>3,815,584.744</a:t>
            </a:r>
            <a:r>
              <a:rPr lang="es-ES" sz="1600" dirty="0"/>
              <a:t>, para cubrir cuotas en mora. Por su naturaleza, esta operación no representa salidas de efectivo en lo que va del período han cancelado un monto de </a:t>
            </a:r>
            <a:r>
              <a:rPr lang="es-ES" sz="1600" b="1" dirty="0" smtClean="0"/>
              <a:t>L.169,772.00,</a:t>
            </a:r>
            <a:r>
              <a:rPr lang="es-ES" sz="1600" dirty="0" smtClean="0"/>
              <a:t> </a:t>
            </a:r>
            <a:r>
              <a:rPr lang="es-ES" sz="1600" dirty="0"/>
              <a:t>representando en términos porcentuales un ingreso equivalente al </a:t>
            </a:r>
            <a:r>
              <a:rPr lang="es-ES" sz="1600" b="1" dirty="0" smtClean="0"/>
              <a:t>5%</a:t>
            </a:r>
            <a:r>
              <a:rPr lang="es-ES" sz="1600" dirty="0" smtClean="0"/>
              <a:t>.</a:t>
            </a:r>
            <a:endParaRPr lang="es-HN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1259336" cy="1340768"/>
          </a:xfrm>
          <a:prstGeom prst="rect">
            <a:avLst/>
          </a:prstGeom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11560" y="109032"/>
            <a:ext cx="8153400" cy="990600"/>
          </a:xfrm>
        </p:spPr>
        <p:txBody>
          <a:bodyPr vert="horz" anchor="ctr">
            <a:normAutofit/>
          </a:bodyPr>
          <a:lstStyle/>
          <a:p>
            <a:pPr algn="ctr"/>
            <a:r>
              <a:rPr lang="es-HN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Préstamos y Convenios</a:t>
            </a:r>
          </a:p>
        </p:txBody>
      </p:sp>
    </p:spTree>
    <p:extLst>
      <p:ext uri="{BB962C8B-B14F-4D97-AF65-F5344CB8AC3E}">
        <p14:creationId xmlns:p14="http://schemas.microsoft.com/office/powerpoint/2010/main" val="344902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3130</TotalTime>
  <Words>775</Words>
  <Application>Microsoft Office PowerPoint</Application>
  <PresentationFormat>Presentación en pantalla (4:3)</PresentationFormat>
  <Paragraphs>332</Paragraphs>
  <Slides>18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Intermedio</vt:lpstr>
      <vt:lpstr>INFORME DEL CONSEJO DE ADMINISTRACION DEL FONDO DE AUXILIO MUTUO (FAM)</vt:lpstr>
      <vt:lpstr>Consejo de Administración</vt:lpstr>
      <vt:lpstr>Solicitudes Tramitadas</vt:lpstr>
      <vt:lpstr>Presentación de PowerPoint</vt:lpstr>
      <vt:lpstr>BENEFICIOS OTORGADOS </vt:lpstr>
      <vt:lpstr>SEGURO DE VIDA Y AUXILIO INMEDIATO</vt:lpstr>
      <vt:lpstr>SEGURO DE VIDA Y AUXILIO INMEDIATO</vt:lpstr>
      <vt:lpstr>BENEFICIOS EN VIDA</vt:lpstr>
      <vt:lpstr>Préstamos y Convenios</vt:lpstr>
      <vt:lpstr>Presentación de PowerPoint</vt:lpstr>
      <vt:lpstr>Presentación de PowerPoint</vt:lpstr>
      <vt:lpstr>INGRESOS Y EGRESOS</vt:lpstr>
      <vt:lpstr>Gastos por Depreciación</vt:lpstr>
      <vt:lpstr>INVERSIONES</vt:lpstr>
      <vt:lpstr>                     DEPÓSITOS A PLAZO FIJO  </vt:lpstr>
      <vt:lpstr>   Edificio de Apartamentos Popol-Nah</vt:lpstr>
      <vt:lpstr>Centro de Convenciones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TrabajoVaio</dc:creator>
  <cp:lastModifiedBy>FAM</cp:lastModifiedBy>
  <cp:revision>242</cp:revision>
  <cp:lastPrinted>2018-07-27T17:50:00Z</cp:lastPrinted>
  <dcterms:created xsi:type="dcterms:W3CDTF">2015-01-28T07:30:01Z</dcterms:created>
  <dcterms:modified xsi:type="dcterms:W3CDTF">2022-01-26T21:55:00Z</dcterms:modified>
</cp:coreProperties>
</file>